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394" r:id="rId3"/>
    <p:sldId id="396" r:id="rId4"/>
    <p:sldId id="395" r:id="rId5"/>
    <p:sldId id="377" r:id="rId6"/>
    <p:sldId id="397" r:id="rId7"/>
    <p:sldId id="379" r:id="rId8"/>
    <p:sldId id="374" r:id="rId9"/>
    <p:sldId id="386" r:id="rId10"/>
    <p:sldId id="398" r:id="rId11"/>
    <p:sldId id="399" r:id="rId12"/>
    <p:sldId id="384" r:id="rId13"/>
    <p:sldId id="390" r:id="rId14"/>
    <p:sldId id="391" r:id="rId15"/>
  </p:sldIdLst>
  <p:sldSz cx="9144000" cy="5143500" type="screen16x9"/>
  <p:notesSz cx="7023100" cy="9309100"/>
  <p:defaultTextStyle>
    <a:lvl1pPr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85725"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171450"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257175"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342900"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428625"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514350"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600075"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685800" algn="ctr" defTabSz="309563">
      <a:defRPr sz="19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1643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89E"/>
    <a:srgbClr val="1A1B1C"/>
    <a:srgbClr val="282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2256" autoAdjust="0"/>
  </p:normalViewPr>
  <p:slideViewPr>
    <p:cSldViewPr snapToGrid="0" snapToObjects="1">
      <p:cViewPr>
        <p:scale>
          <a:sx n="66" d="100"/>
          <a:sy n="66" d="100"/>
        </p:scale>
        <p:origin x="264" y="-116"/>
      </p:cViewPr>
      <p:guideLst>
        <p:guide orient="horz" pos="4320"/>
        <p:guide pos="7680"/>
        <p:guide orient="horz" pos="16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52942882971146E-2"/>
          <c:y val="4.7221418429629049E-2"/>
          <c:w val="0.91014705711702881"/>
          <c:h val="0.59918671175534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don’t spend on advertising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Consideration</c:v>
                </c:pt>
                <c:pt idx="1">
                  <c:v>Perception</c:v>
                </c:pt>
                <c:pt idx="2">
                  <c:v>Ad awareness</c:v>
                </c:pt>
                <c:pt idx="3">
                  <c:v>Purchase intent</c:v>
                </c:pt>
                <c:pt idx="4">
                  <c:v>Talkability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5"/>
                <c:pt idx="0">
                  <c:v>5.3356962025316479</c:v>
                </c:pt>
                <c:pt idx="1">
                  <c:v>3.7046329113924048</c:v>
                </c:pt>
                <c:pt idx="2">
                  <c:v>0.89093670886076015</c:v>
                </c:pt>
                <c:pt idx="3">
                  <c:v>0.83708860759493675</c:v>
                </c:pt>
                <c:pt idx="4">
                  <c:v>0.56059493670886096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4-4DB5-88B2-083834BBD9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media, but not OOH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Consideration</c:v>
                </c:pt>
                <c:pt idx="1">
                  <c:v>Perception</c:v>
                </c:pt>
                <c:pt idx="2">
                  <c:v>Ad awareness</c:v>
                </c:pt>
                <c:pt idx="3">
                  <c:v>Purchase intent</c:v>
                </c:pt>
                <c:pt idx="4">
                  <c:v>Talkability</c:v>
                </c:pt>
              </c:strCache>
            </c:strRef>
          </c:cat>
          <c:val>
            <c:numRef>
              <c:f>Sheet1!$B$3:$G$3</c:f>
              <c:numCache>
                <c:formatCode>0.00</c:formatCode>
                <c:ptCount val="5"/>
                <c:pt idx="0">
                  <c:v>11.668701298701295</c:v>
                </c:pt>
                <c:pt idx="1">
                  <c:v>7.8582251082251107</c:v>
                </c:pt>
                <c:pt idx="2">
                  <c:v>8.0699999999999967</c:v>
                </c:pt>
                <c:pt idx="3">
                  <c:v>2.5740259740259748</c:v>
                </c:pt>
                <c:pt idx="4">
                  <c:v>1.9914935064935073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5-4281-83C2-8388BFD6CE3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Consideration</c:v>
                </c:pt>
                <c:pt idx="1">
                  <c:v>Perception</c:v>
                </c:pt>
                <c:pt idx="2">
                  <c:v>Ad awareness</c:v>
                </c:pt>
                <c:pt idx="3">
                  <c:v>Purchase intent</c:v>
                </c:pt>
                <c:pt idx="4">
                  <c:v>Talkability</c:v>
                </c:pt>
              </c:strCache>
            </c:strRef>
          </c:cat>
          <c:val>
            <c:numRef>
              <c:f>Sheet1!$B$4:$G$4</c:f>
              <c:numCache>
                <c:formatCode>0.00</c:formatCode>
                <c:ptCount val="5"/>
                <c:pt idx="0">
                  <c:v>20.663846153846151</c:v>
                </c:pt>
                <c:pt idx="1">
                  <c:v>14.766080586080589</c:v>
                </c:pt>
                <c:pt idx="2">
                  <c:v>9.1506593406593417</c:v>
                </c:pt>
                <c:pt idx="3">
                  <c:v>5.5206593406593409</c:v>
                </c:pt>
                <c:pt idx="4">
                  <c:v>3.5598901098901097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6-4CD6-94E0-BEEBF2D03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162293781177034"/>
          <c:y val="0.78448627844301833"/>
          <c:w val="0.80639357431579373"/>
          <c:h val="0.21548827947786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52934374386448E-2"/>
          <c:y val="0.126251569146243"/>
          <c:w val="0.91014705711702881"/>
          <c:h val="0.54739146938842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spend on media, but not OOH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Talkability</c:v>
                </c:pt>
                <c:pt idx="1">
                  <c:v>Purchase intent</c:v>
                </c:pt>
                <c:pt idx="2">
                  <c:v>Perception</c:v>
                </c:pt>
                <c:pt idx="3">
                  <c:v>Ad Awareness</c:v>
                </c:pt>
                <c:pt idx="4">
                  <c:v>Consideration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5261.7417261730079</c:v>
                </c:pt>
                <c:pt idx="1">
                  <c:v>4070.9474520686172</c:v>
                </c:pt>
                <c:pt idx="2">
                  <c:v>1333.4721691227101</c:v>
                </c:pt>
                <c:pt idx="3">
                  <c:v>1298.4788699528476</c:v>
                </c:pt>
                <c:pt idx="4">
                  <c:v>898.01977206201514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4-4DB5-88B2-083834BBD9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Talkability</c:v>
                </c:pt>
                <c:pt idx="1">
                  <c:v>Purchase intent</c:v>
                </c:pt>
                <c:pt idx="2">
                  <c:v>Perception</c:v>
                </c:pt>
                <c:pt idx="3">
                  <c:v>Ad Awareness</c:v>
                </c:pt>
                <c:pt idx="4">
                  <c:v>Consideration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3407.6645284766169</c:v>
                </c:pt>
                <c:pt idx="1">
                  <c:v>2197.3663840121021</c:v>
                </c:pt>
                <c:pt idx="2">
                  <c:v>821.53901179319007</c:v>
                </c:pt>
                <c:pt idx="3">
                  <c:v>1325.6871227678303</c:v>
                </c:pt>
                <c:pt idx="4">
                  <c:v>587.05969655553849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5-4281-83C2-8388BFD6CE3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&gt;20% on OOH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Talkability</c:v>
                </c:pt>
                <c:pt idx="1">
                  <c:v>Purchase intent</c:v>
                </c:pt>
                <c:pt idx="2">
                  <c:v>Perception</c:v>
                </c:pt>
                <c:pt idx="3">
                  <c:v>Ad Awareness</c:v>
                </c:pt>
                <c:pt idx="4">
                  <c:v>Consideration</c:v>
                </c:pt>
              </c:strCache>
            </c:strRef>
          </c:cat>
          <c:val>
            <c:numRef>
              <c:f>Sheet1!$B$4:$F$4</c:f>
              <c:numCache>
                <c:formatCode>_-"£"* #,##0_-;\-"£"* #,##0_-;_-"£"* "-"??_-;_-@_-</c:formatCode>
                <c:ptCount val="5"/>
                <c:pt idx="0">
                  <c:v>2578.2145620771616</c:v>
                </c:pt>
                <c:pt idx="1">
                  <c:v>1473.8121331214984</c:v>
                </c:pt>
                <c:pt idx="2">
                  <c:v>599.26624959624644</c:v>
                </c:pt>
                <c:pt idx="3">
                  <c:v>1196.2345120130308</c:v>
                </c:pt>
                <c:pt idx="4">
                  <c:v>413.32753239139356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6-4CD6-94E0-BEEBF2D03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853185376048037"/>
          <c:y val="0.17438746688270454"/>
          <c:w val="0.6194142022303567"/>
          <c:h val="0.19994190128196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52942882971146E-2"/>
          <c:y val="4.7221418429629049E-2"/>
          <c:w val="0.39867470891082263"/>
          <c:h val="0.74059761247222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don’t spend on advertising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Sheet1!$B$2</c:f>
            </c:numRef>
          </c:val>
          <c:extLst>
            <c:ext xmlns:c16="http://schemas.microsoft.com/office/drawing/2014/chart" uri="{C3380CC4-5D6E-409C-BE32-E72D297353CC}">
              <c16:uniqueId val="{00000000-96A3-4CF7-A729-CEE96D06A1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other 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820-45DD-ADA9-57162C8DC0CD}"/>
              </c:ext>
            </c:extLst>
          </c:dPt>
          <c:cat>
            <c:strRef>
              <c:f>Sheet1!$B$1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Sheet1!$B$3</c:f>
              <c:numCache>
                <c:formatCode>_-"£"* #,##0_-;\-"£"* #,##0_-;_-"£"* "-"??_-;_-@_-</c:formatCode>
                <c:ptCount val="1"/>
                <c:pt idx="0">
                  <c:v>151.58796050147197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3-4CF7-A729-CEE96D06A1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Sheet1!$B$4</c:f>
              <c:numCache>
                <c:formatCode>_-"£"* #,##0_-;\-"£"* #,##0_-;_-"£"* "-"??_-;_-@_-</c:formatCode>
                <c:ptCount val="1"/>
                <c:pt idx="0">
                  <c:v>124.21906523796389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3-4CF7-A729-CEE96D06A1B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Brands who spend &gt;20% on OOH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Sheet1!$B$5</c:f>
              <c:numCache>
                <c:formatCode>_-"£"* #,##0_-;\-"£"* #,##0_-;_-"£"* "-"??_-;_-@_-</c:formatCode>
                <c:ptCount val="1"/>
                <c:pt idx="0">
                  <c:v>112.47057025534346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3-49A9-8698-0CD48B827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OOH</a:t>
            </a:r>
            <a:r>
              <a:rPr lang="en-GB" baseline="0" dirty="0"/>
              <a:t> efficiency factor across spend levels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OOH efficency at 5m-15m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CE3-4C0C-AD6F-2D12204B70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B3A-4681-A046-709DE45ED1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CE3-4C0C-AD6F-2D12204B706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B3A-4681-A046-709DE45ED1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Brand awareness</c:v>
                </c:pt>
                <c:pt idx="1">
                  <c:v>Talkability</c:v>
                </c:pt>
                <c:pt idx="2">
                  <c:v>Purchase intent</c:v>
                </c:pt>
                <c:pt idx="3">
                  <c:v>Perception</c:v>
                </c:pt>
                <c:pt idx="4">
                  <c:v>Ad awareness</c:v>
                </c:pt>
                <c:pt idx="5">
                  <c:v>Consideration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1.1500499183506911</c:v>
                </c:pt>
                <c:pt idx="1">
                  <c:v>1.5413222685811176</c:v>
                </c:pt>
                <c:pt idx="2">
                  <c:v>1.8346673348028237</c:v>
                </c:pt>
                <c:pt idx="3">
                  <c:v>1.7072919737034999</c:v>
                </c:pt>
                <c:pt idx="4">
                  <c:v>1.0050022517896067</c:v>
                </c:pt>
                <c:pt idx="5">
                  <c:v>1.6068582923406902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A-4681-A046-709DE45ED1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OOH efficency at 15m-25m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E3-4C0C-AD6F-2D12204B70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3A-4681-A046-709DE45ED1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CE3-4C0C-AD6F-2D12204B706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3A-4681-A046-709DE45ED1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Brand awareness</c:v>
                </c:pt>
                <c:pt idx="1">
                  <c:v>Talkability</c:v>
                </c:pt>
                <c:pt idx="2">
                  <c:v>Purchase intent</c:v>
                </c:pt>
                <c:pt idx="3">
                  <c:v>Perception</c:v>
                </c:pt>
                <c:pt idx="4">
                  <c:v>Ad awareness</c:v>
                </c:pt>
                <c:pt idx="5">
                  <c:v>Consideration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1.1821266278693905</c:v>
                </c:pt>
                <c:pt idx="1">
                  <c:v>1.9149930737118284</c:v>
                </c:pt>
                <c:pt idx="2">
                  <c:v>2.5896239401215291</c:v>
                </c:pt>
                <c:pt idx="3">
                  <c:v>2.0968945452619399</c:v>
                </c:pt>
                <c:pt idx="4">
                  <c:v>1.1000000000000001</c:v>
                </c:pt>
                <c:pt idx="5">
                  <c:v>1.9996602153860699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A-4681-A046-709DE45ED1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8597408"/>
        <c:axId val="489012376"/>
      </c:barChart>
      <c:catAx>
        <c:axId val="4885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012376"/>
        <c:crosses val="autoZero"/>
        <c:auto val="1"/>
        <c:lblAlgn val="ctr"/>
        <c:lblOffset val="100"/>
        <c:noMultiLvlLbl val="0"/>
      </c:catAx>
      <c:valAx>
        <c:axId val="4890123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8859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71084230413228"/>
          <c:y val="0.89832640164398747"/>
          <c:w val="0.75524807587457365"/>
          <c:h val="7.8315930542510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52942882971146E-2"/>
          <c:y val="4.7221418429629049E-2"/>
          <c:w val="0.39867470891082263"/>
          <c:h val="0.74059761247222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don’t spend on advertising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Sheet1!$B$2:$H$2</c:f>
              <c:numCache>
                <c:formatCode>0.00</c:formatCode>
                <c:ptCount val="1"/>
                <c:pt idx="0">
                  <c:v>36.833063291139254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3-4CF7-A729-CEE96D06A1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other 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Sheet1!$B$3:$H$3</c:f>
              <c:numCache>
                <c:formatCode>0.00</c:formatCode>
                <c:ptCount val="1"/>
                <c:pt idx="0">
                  <c:v>69.126363636363649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3-4CF7-A729-CEE96D06A1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Sheet1!$B$4:$H$4</c:f>
              <c:numCache>
                <c:formatCode>0.00</c:formatCode>
                <c:ptCount val="1"/>
                <c:pt idx="0">
                  <c:v>84.356813186813199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3-4CF7-A729-CEE96D06A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52942882971146E-2"/>
          <c:y val="4.7221418429629049E-2"/>
          <c:w val="0.91014705711702881"/>
          <c:h val="0.59918671175534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don’t spend on advertising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Consideration</c:v>
                </c:pt>
                <c:pt idx="1">
                  <c:v>Perception</c:v>
                </c:pt>
                <c:pt idx="2">
                  <c:v>Ad awareness</c:v>
                </c:pt>
                <c:pt idx="3">
                  <c:v>Purchase intent</c:v>
                </c:pt>
                <c:pt idx="4">
                  <c:v>Talkability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5"/>
                <c:pt idx="0">
                  <c:v>5.3356962025316479</c:v>
                </c:pt>
                <c:pt idx="1">
                  <c:v>3.7046329113924048</c:v>
                </c:pt>
                <c:pt idx="2">
                  <c:v>0.89093670886076015</c:v>
                </c:pt>
                <c:pt idx="3">
                  <c:v>0.83708860759493675</c:v>
                </c:pt>
                <c:pt idx="4">
                  <c:v>2.5674903556359254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4-4DB5-88B2-083834BBD9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media, but not OOH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Consideration</c:v>
                </c:pt>
                <c:pt idx="1">
                  <c:v>Perception</c:v>
                </c:pt>
                <c:pt idx="2">
                  <c:v>Ad awareness</c:v>
                </c:pt>
                <c:pt idx="3">
                  <c:v>Purchase intent</c:v>
                </c:pt>
                <c:pt idx="4">
                  <c:v>Talkability</c:v>
                </c:pt>
              </c:strCache>
            </c:strRef>
          </c:cat>
          <c:val>
            <c:numRef>
              <c:f>Sheet1!$B$3:$G$3</c:f>
              <c:numCache>
                <c:formatCode>0.00</c:formatCode>
                <c:ptCount val="5"/>
                <c:pt idx="0">
                  <c:v>11.668701298701295</c:v>
                </c:pt>
                <c:pt idx="1">
                  <c:v>7.8582251082251107</c:v>
                </c:pt>
                <c:pt idx="2">
                  <c:v>8.0699999999999967</c:v>
                </c:pt>
                <c:pt idx="3">
                  <c:v>2.5740259740259748</c:v>
                </c:pt>
                <c:pt idx="4">
                  <c:v>1.9914935064935073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5-4281-83C2-8388BFD6CE3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Consideration</c:v>
                </c:pt>
                <c:pt idx="1">
                  <c:v>Perception</c:v>
                </c:pt>
                <c:pt idx="2">
                  <c:v>Ad awareness</c:v>
                </c:pt>
                <c:pt idx="3">
                  <c:v>Purchase intent</c:v>
                </c:pt>
                <c:pt idx="4">
                  <c:v>Talkability</c:v>
                </c:pt>
              </c:strCache>
            </c:strRef>
          </c:cat>
          <c:val>
            <c:numRef>
              <c:f>Sheet1!$B$4:$G$4</c:f>
              <c:numCache>
                <c:formatCode>0.00</c:formatCode>
                <c:ptCount val="5"/>
                <c:pt idx="0">
                  <c:v>20.663846153846151</c:v>
                </c:pt>
                <c:pt idx="1">
                  <c:v>14.766080586080589</c:v>
                </c:pt>
                <c:pt idx="2">
                  <c:v>9.1506593406593417</c:v>
                </c:pt>
                <c:pt idx="3">
                  <c:v>5.5206593406593409</c:v>
                </c:pt>
                <c:pt idx="4">
                  <c:v>3.5598901098901097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6-4CD6-94E0-BEEBF2D03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162293781177034"/>
          <c:y val="0.78448627844301833"/>
          <c:w val="0.80639357431579373"/>
          <c:h val="0.21548827947786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52942882971146E-2"/>
          <c:y val="4.7221418429629049E-2"/>
          <c:w val="0.39867470891082263"/>
          <c:h val="0.74059761247222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don’t spend on advertising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Sheet1!$B$2:$H$2</c:f>
              <c:numCache>
                <c:formatCode>0.00</c:formatCode>
                <c:ptCount val="1"/>
                <c:pt idx="0">
                  <c:v>36.833063291139254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3-4CF7-A729-CEE96D06A1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other 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Sheet1!$B$3:$H$3</c:f>
              <c:numCache>
                <c:formatCode>0.00</c:formatCode>
                <c:ptCount val="1"/>
                <c:pt idx="0">
                  <c:v>69.126363636363649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3-4CF7-A729-CEE96D06A1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Sheet1!$B$4:$H$4</c:f>
              <c:numCache>
                <c:formatCode>0.00</c:formatCode>
                <c:ptCount val="1"/>
                <c:pt idx="0">
                  <c:v>84.356813186813199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3-4CF7-A729-CEE96D06A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39078400841493"/>
          <c:y val="0.15709704720372161"/>
          <c:w val="0.6062849845087489"/>
          <c:h val="0.58441482764710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don’t spend on advertising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Sheet1!$B$2:$H$2</c:f>
            </c:numRef>
          </c:val>
          <c:extLst>
            <c:ext xmlns:c16="http://schemas.microsoft.com/office/drawing/2014/chart" uri="{C3380CC4-5D6E-409C-BE32-E72D297353CC}">
              <c16:uniqueId val="{00000000-4E7F-4BCD-90A4-C54890C4C90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media, but not OOH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Sheet1!$B$3:$H$3</c:f>
            </c:numRef>
          </c:val>
          <c:extLst>
            <c:ext xmlns:c16="http://schemas.microsoft.com/office/drawing/2014/chart" uri="{C3380CC4-5D6E-409C-BE32-E72D297353CC}">
              <c16:uniqueId val="{00000001-4E7F-4BCD-90A4-C54890C4C90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745844171125347E-3"/>
                  <c:y val="-1.4827229972089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33784733947552"/>
                      <c:h val="8.61259931770624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7F-4BCD-90A4-C54890C4C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F-4BCD-90A4-C54890C4C9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52928206703389E-2"/>
          <c:y val="0.13772953231762405"/>
          <c:w val="0.91014705711702881"/>
          <c:h val="0.5275055039514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don’t spend on advertising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Talkability</c:v>
                </c:pt>
                <c:pt idx="1">
                  <c:v>Purchase intent</c:v>
                </c:pt>
                <c:pt idx="2">
                  <c:v>Perception</c:v>
                </c:pt>
                <c:pt idx="3">
                  <c:v>Ad awareness</c:v>
                </c:pt>
                <c:pt idx="4">
                  <c:v>Consideration</c:v>
                </c:pt>
              </c:strCache>
            </c:strRef>
          </c:cat>
          <c:val>
            <c:numRef>
              <c:f>Sheet1!$B$2:$G$2</c:f>
            </c:numRef>
          </c:val>
          <c:extLst>
            <c:ext xmlns:c16="http://schemas.microsoft.com/office/drawing/2014/chart" uri="{C3380CC4-5D6E-409C-BE32-E72D297353CC}">
              <c16:uniqueId val="{00000000-4004-4DB5-88B2-083834BBD9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media, but not OOH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Talkability</c:v>
                </c:pt>
                <c:pt idx="1">
                  <c:v>Purchase intent</c:v>
                </c:pt>
                <c:pt idx="2">
                  <c:v>Perception</c:v>
                </c:pt>
                <c:pt idx="3">
                  <c:v>Ad awareness</c:v>
                </c:pt>
                <c:pt idx="4">
                  <c:v>Consideration</c:v>
                </c:pt>
              </c:strCache>
            </c:strRef>
          </c:cat>
          <c:val>
            <c:numRef>
              <c:f>Sheet1!$B$3:$G$3</c:f>
              <c:numCache>
                <c:formatCode>_-"£"* #,##0_-;\-"£"* #,##0_-;_-"£"* "-"??_-;_-@_-</c:formatCode>
                <c:ptCount val="5"/>
                <c:pt idx="0">
                  <c:v>5261.741726173007</c:v>
                </c:pt>
                <c:pt idx="1">
                  <c:v>4070.9474520686167</c:v>
                </c:pt>
                <c:pt idx="2">
                  <c:v>1333.4721691227101</c:v>
                </c:pt>
                <c:pt idx="3">
                  <c:v>1298.4788699528481</c:v>
                </c:pt>
                <c:pt idx="4">
                  <c:v>898.01977206201548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5-4281-83C2-8388BFD6CE3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5"/>
                <c:pt idx="0">
                  <c:v>Talkability</c:v>
                </c:pt>
                <c:pt idx="1">
                  <c:v>Purchase intent</c:v>
                </c:pt>
                <c:pt idx="2">
                  <c:v>Perception</c:v>
                </c:pt>
                <c:pt idx="3">
                  <c:v>Ad awareness</c:v>
                </c:pt>
                <c:pt idx="4">
                  <c:v>Consideration</c:v>
                </c:pt>
              </c:strCache>
            </c:strRef>
          </c:cat>
          <c:val>
            <c:numRef>
              <c:f>Sheet1!$B$4:$G$4</c:f>
              <c:numCache>
                <c:formatCode>"£"#,##0_);[Red]\("£"#,##0\)</c:formatCode>
                <c:ptCount val="5"/>
                <c:pt idx="0">
                  <c:v>3407.6645284766169</c:v>
                </c:pt>
                <c:pt idx="1">
                  <c:v>2197.3663840121021</c:v>
                </c:pt>
                <c:pt idx="2">
                  <c:v>821.53901179319007</c:v>
                </c:pt>
                <c:pt idx="3">
                  <c:v>1325.6871227678303</c:v>
                </c:pt>
                <c:pt idx="4">
                  <c:v>587.05969655553849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6-4CD6-94E0-BEEBF2D03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162293781177034"/>
          <c:y val="0.800058001811915"/>
          <c:w val="0.80639357431579373"/>
          <c:h val="0.19991661883085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52942882971146E-2"/>
          <c:y val="4.7221418429629049E-2"/>
          <c:w val="0.39867470891082263"/>
          <c:h val="0.74059761247222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Brands who don’t spend on advertising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Sheet1!$B$2:$H$2</c:f>
            </c:numRef>
          </c:val>
          <c:extLst>
            <c:ext xmlns:c16="http://schemas.microsoft.com/office/drawing/2014/chart" uri="{C3380CC4-5D6E-409C-BE32-E72D297353CC}">
              <c16:uniqueId val="{00000000-96A3-4CF7-A729-CEE96D06A1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Brands who spend on other 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Sheet1!$B$3:$H$3</c:f>
              <c:numCache>
                <c:formatCode>_-"£"* #,##0_-;\-"£"* #,##0_-;_-"£"* "-"??_-;_-@_-</c:formatCode>
                <c:ptCount val="1"/>
                <c:pt idx="0">
                  <c:v>151.58796050147203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3-4CF7-A729-CEE96D06A1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Brands who spend on OOH (and other media)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1"/>
                <c:pt idx="0">
                  <c:v>Aided brand awareness</c:v>
                </c:pt>
              </c:strCache>
            </c:strRef>
          </c:cat>
          <c:val>
            <c:numRef>
              <c:f>Sheet1!$B$4:$H$4</c:f>
              <c:numCache>
                <c:formatCode>_-"£"* #,##0_-;\-"£"* #,##0_-;_-"£"* "-"??_-;_-@_-</c:formatCode>
                <c:ptCount val="1"/>
                <c:pt idx="0">
                  <c:v>143.80475973982831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3-4CF7-A729-CEE96D06A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994720"/>
        <c:axId val="612996032"/>
      </c:barChart>
      <c:catAx>
        <c:axId val="6129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6032"/>
        <c:crosses val="autoZero"/>
        <c:auto val="1"/>
        <c:lblAlgn val="ctr"/>
        <c:lblOffset val="100"/>
        <c:noMultiLvlLbl val="0"/>
      </c:catAx>
      <c:valAx>
        <c:axId val="612996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9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Media Channel Comparison for all age groups</a:t>
            </a:r>
          </a:p>
        </c:rich>
      </c:tx>
      <c:layout>
        <c:manualLayout>
          <c:xMode val="edge"/>
          <c:yMode val="edge"/>
          <c:x val="0.29279847915465512"/>
          <c:y val="2.3132603856891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92617951741539"/>
          <c:y val="0.2478707075662436"/>
          <c:w val="0.84864577181265799"/>
          <c:h val="0.559021836935178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Reach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20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627433594903807E-2"/>
                  <c:y val="6.9397811570673415E-2"/>
                </c:manualLayout>
              </c:layout>
              <c:tx>
                <c:rich>
                  <a:bodyPr/>
                  <a:lstStyle/>
                  <a:p>
                    <a:fld id="{D535F8AD-B86B-4ABE-A003-6DB3C39ADB2D}" type="CELLRANGE">
                      <a:rPr lang="en-US" smtClean="0"/>
                      <a:pPr/>
                      <a:t>[CELLRANGE]</a:t>
                    </a:fld>
                    <a:endParaRPr lang="en-US" dirty="0"/>
                  </a:p>
                  <a:p>
                    <a:r>
                      <a:rPr lang="en-US" dirty="0"/>
                      <a:t>and</a:t>
                    </a:r>
                    <a:r>
                      <a:rPr lang="en-US" baseline="0" dirty="0"/>
                      <a:t> VOD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DF2-4335-882A-7CD8CE1E94B9}"/>
                </c:ext>
              </c:extLst>
            </c:dLbl>
            <c:dLbl>
              <c:idx val="1"/>
              <c:layout>
                <c:manualLayout>
                  <c:x val="-7.4086848752851681E-2"/>
                  <c:y val="3.92671396808550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Commercial</a:t>
                    </a:r>
                    <a:r>
                      <a:rPr lang="en-US" baseline="0" dirty="0"/>
                      <a:t> </a:t>
                    </a:r>
                    <a:fld id="{DBB4E5E9-BEAF-4708-B92F-D0A4A1D4B876}" type="CELLRANGE">
                      <a:rPr lang="en-US" smtClean="0"/>
                      <a:pPr/>
                      <a:t>[CELLRANGE]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DF2-4335-882A-7CD8CE1E94B9}"/>
                </c:ext>
              </c:extLst>
            </c:dLbl>
            <c:dLbl>
              <c:idx val="2"/>
              <c:layout>
                <c:manualLayout>
                  <c:x val="-5.7971014492753624E-2"/>
                  <c:y val="-7.3965948076088403E-2"/>
                </c:manualLayout>
              </c:layout>
              <c:tx>
                <c:rich>
                  <a:bodyPr/>
                  <a:lstStyle/>
                  <a:p>
                    <a:fld id="{6EED8C3C-313E-4D2C-AE34-F964E175D21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DF2-4335-882A-7CD8CE1E94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DD4028C-7D54-491E-A375-9CA943A2E4D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DF2-4335-882A-7CD8CE1E94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5D79CA9-FA9F-4924-958A-FE4C72DA9E6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DF2-4335-882A-7CD8CE1E94B9}"/>
                </c:ext>
              </c:extLst>
            </c:dLbl>
            <c:dLbl>
              <c:idx val="5"/>
              <c:layout>
                <c:manualLayout>
                  <c:x val="-3.4009606776641776E-3"/>
                  <c:y val="-2.6988037833039671E-2"/>
                </c:manualLayout>
              </c:layout>
              <c:tx>
                <c:rich>
                  <a:bodyPr/>
                  <a:lstStyle/>
                  <a:p>
                    <a:fld id="{968F8824-6218-4D50-A352-31BC3FD17AB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DF2-4335-882A-7CD8CE1E94B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7E2C200-DAF5-43F7-A1F8-CA0B8B3043B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DF2-4335-882A-7CD8CE1E94B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E8A7BD8-9CD3-4E5D-A47E-9C7BF0BA42E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DF2-4335-882A-7CD8CE1E94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Sheet1!$B$2:$B$9</c:f>
              <c:numCache>
                <c:formatCode>0.0</c:formatCode>
                <c:ptCount val="8"/>
                <c:pt idx="0">
                  <c:v>2.1976480484008798</c:v>
                </c:pt>
                <c:pt idx="1">
                  <c:v>0.56910192966461204</c:v>
                </c:pt>
                <c:pt idx="2">
                  <c:v>0.35493120551109297</c:v>
                </c:pt>
                <c:pt idx="3">
                  <c:v>1.2277575731277499</c:v>
                </c:pt>
                <c:pt idx="4">
                  <c:v>1.2530282735824601</c:v>
                </c:pt>
                <c:pt idx="5">
                  <c:v>0.74413925409317005</c:v>
                </c:pt>
                <c:pt idx="6">
                  <c:v>3.0298116207122798</c:v>
                </c:pt>
                <c:pt idx="7">
                  <c:v>3.7083253264427199E-2</c:v>
                </c:pt>
              </c:numCache>
            </c:numRef>
          </c:xVal>
          <c:yVal>
            <c:numRef>
              <c:f>Sheet1!$C$2:$C$9</c:f>
              <c:numCache>
                <c:formatCode>0%</c:formatCode>
                <c:ptCount val="8"/>
                <c:pt idx="0">
                  <c:v>0.91576661150664507</c:v>
                </c:pt>
                <c:pt idx="1">
                  <c:v>0.511030196090689</c:v>
                </c:pt>
                <c:pt idx="2">
                  <c:v>0.58713729352545996</c:v>
                </c:pt>
                <c:pt idx="3">
                  <c:v>0.82165927069206302</c:v>
                </c:pt>
                <c:pt idx="4">
                  <c:v>0.69599486960213497</c:v>
                </c:pt>
                <c:pt idx="5">
                  <c:v>0.52928041966933703</c:v>
                </c:pt>
                <c:pt idx="6">
                  <c:v>0.99534149191824295</c:v>
                </c:pt>
                <c:pt idx="7">
                  <c:v>0.10270352067711799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Sheet1!$A$2:$A$9</c15:f>
                <c15:dlblRangeCache>
                  <c:ptCount val="8"/>
                  <c:pt idx="0">
                    <c:v>Commercial TV</c:v>
                  </c:pt>
                  <c:pt idx="1">
                    <c:v>Radio</c:v>
                  </c:pt>
                  <c:pt idx="2">
                    <c:v>Publishing</c:v>
                  </c:pt>
                  <c:pt idx="3">
                    <c:v>Display</c:v>
                  </c:pt>
                  <c:pt idx="4">
                    <c:v>Social</c:v>
                  </c:pt>
                  <c:pt idx="5">
                    <c:v>Messaging</c:v>
                  </c:pt>
                  <c:pt idx="6">
                    <c:v>OOH</c:v>
                  </c:pt>
                  <c:pt idx="7">
                    <c:v>Cinema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DF2-4335-882A-7CD8CE1E9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610480"/>
        <c:axId val="404607856"/>
      </c:scatterChart>
      <c:valAx>
        <c:axId val="404610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/>
                  <a:t>Average Hours Spent Consuming Media Daily</a:t>
                </a:r>
              </a:p>
            </c:rich>
          </c:tx>
          <c:layout>
            <c:manualLayout>
              <c:xMode val="edge"/>
              <c:yMode val="edge"/>
              <c:x val="0.29847714621372651"/>
              <c:y val="0.913797353532973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607856"/>
        <c:crosses val="autoZero"/>
        <c:crossBetween val="midCat"/>
      </c:valAx>
      <c:valAx>
        <c:axId val="404607856"/>
        <c:scaling>
          <c:orientation val="minMax"/>
          <c:max val="1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/>
                  <a:t>Reach (%)</a:t>
                </a:r>
              </a:p>
            </c:rich>
          </c:tx>
          <c:layout>
            <c:manualLayout>
              <c:xMode val="edge"/>
              <c:yMode val="edge"/>
              <c:x val="0"/>
              <c:y val="0.12740903908013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61048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100" b="0" dirty="0">
                <a:effectLst/>
              </a:rPr>
              <a:t>Reach Build (Coverage)</a:t>
            </a:r>
            <a:endParaRPr lang="en-GB" sz="800" b="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720745314012731E-2"/>
          <c:y val="0.19691614328697954"/>
          <c:w val="0.83014061186458554"/>
          <c:h val="0.686745431397381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Solus</c:v>
                </c:pt>
              </c:strCache>
            </c:strRef>
          </c:tx>
          <c:spPr>
            <a:ln w="37928">
              <a:solidFill>
                <a:srgbClr val="39B8BB"/>
              </a:solidFill>
              <a:prstDash val="solid"/>
            </a:ln>
          </c:spPr>
          <c:marker>
            <c:symbol val="none"/>
          </c:marker>
          <c:dLbls>
            <c:dLbl>
              <c:idx val="14"/>
              <c:layout>
                <c:manualLayout>
                  <c:x val="1.3536392781754223E-2"/>
                  <c:y val="-3.820217472143890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2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t>77%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BB-4A23-B030-102454CC80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23.91</c:v>
                </c:pt>
                <c:pt idx="2">
                  <c:v>37.53</c:v>
                </c:pt>
                <c:pt idx="3">
                  <c:v>47.23</c:v>
                </c:pt>
                <c:pt idx="4">
                  <c:v>53.29</c:v>
                </c:pt>
                <c:pt idx="5">
                  <c:v>58.23</c:v>
                </c:pt>
                <c:pt idx="6">
                  <c:v>61.41</c:v>
                </c:pt>
                <c:pt idx="7">
                  <c:v>64.709999999999994</c:v>
                </c:pt>
                <c:pt idx="8">
                  <c:v>67.78</c:v>
                </c:pt>
                <c:pt idx="9">
                  <c:v>69.790000000000006</c:v>
                </c:pt>
                <c:pt idx="10">
                  <c:v>71.52</c:v>
                </c:pt>
                <c:pt idx="11">
                  <c:v>72.8</c:v>
                </c:pt>
                <c:pt idx="12">
                  <c:v>74.41</c:v>
                </c:pt>
                <c:pt idx="13">
                  <c:v>75.88</c:v>
                </c:pt>
                <c:pt idx="14">
                  <c:v>76.81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ABB-4A23-B030-102454CC80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+ OOH</c:v>
                </c:pt>
              </c:strCache>
            </c:strRef>
          </c:tx>
          <c:spPr>
            <a:ln w="37928">
              <a:solidFill>
                <a:srgbClr val="CF2C91"/>
              </a:solidFill>
              <a:prstDash val="solid"/>
            </a:ln>
          </c:spPr>
          <c:marker>
            <c:symbol val="none"/>
          </c:marker>
          <c:dLbls>
            <c:dLbl>
              <c:idx val="14"/>
              <c:layout>
                <c:manualLayout>
                  <c:x val="1.5117367911501712E-2"/>
                  <c:y val="-5.436660902759685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F2C91"/>
                        </a:solidFill>
                      </a:rPr>
                      <a:t>89%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BB-4A23-B030-102454CC80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36.340000000000003</c:v>
                </c:pt>
                <c:pt idx="2">
                  <c:v>54.09</c:v>
                </c:pt>
                <c:pt idx="3">
                  <c:v>63.54</c:v>
                </c:pt>
                <c:pt idx="4">
                  <c:v>70.27</c:v>
                </c:pt>
                <c:pt idx="5">
                  <c:v>74.66</c:v>
                </c:pt>
                <c:pt idx="6">
                  <c:v>78.02</c:v>
                </c:pt>
                <c:pt idx="7">
                  <c:v>80.459999999999994</c:v>
                </c:pt>
                <c:pt idx="8">
                  <c:v>82.23</c:v>
                </c:pt>
                <c:pt idx="9">
                  <c:v>84.21</c:v>
                </c:pt>
                <c:pt idx="10">
                  <c:v>85.58</c:v>
                </c:pt>
                <c:pt idx="11">
                  <c:v>86.79</c:v>
                </c:pt>
                <c:pt idx="12">
                  <c:v>87.8</c:v>
                </c:pt>
                <c:pt idx="13">
                  <c:v>88.69</c:v>
                </c:pt>
                <c:pt idx="14">
                  <c:v>89.41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ABB-4A23-B030-102454CC80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 Solus</c:v>
                </c:pt>
              </c:strCache>
            </c:strRef>
          </c:tx>
          <c:spPr>
            <a:ln>
              <a:solidFill>
                <a:srgbClr val="39B8BB"/>
              </a:solidFill>
              <a:prstDash val="dash"/>
            </a:ln>
          </c:spPr>
          <c:marker>
            <c:symbol val="none"/>
          </c:marker>
          <c:dLbls>
            <c:dLbl>
              <c:idx val="14"/>
              <c:layout>
                <c:manualLayout>
                  <c:x val="0"/>
                  <c:y val="-5.43666090275968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40%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BB-4A23-B030-102454CC80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</c:numCache>
            </c:numRef>
          </c:cat>
          <c:val>
            <c:numRef>
              <c:f>Sheet1!$D$2:$D$16</c:f>
            </c:numRef>
          </c:val>
          <c:smooth val="0"/>
          <c:extLst>
            <c:ext xmlns:c16="http://schemas.microsoft.com/office/drawing/2014/chart" uri="{C3380CC4-5D6E-409C-BE32-E72D297353CC}">
              <c16:uniqueId val="{00000005-1ABB-4A23-B030-102454CC80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TV + OOH</c:v>
                </c:pt>
              </c:strCache>
            </c:strRef>
          </c:tx>
          <c:spPr>
            <a:ln>
              <a:solidFill>
                <a:srgbClr val="CF2C91"/>
              </a:solidFill>
              <a:prstDash val="dash"/>
            </a:ln>
          </c:spPr>
          <c:marker>
            <c:symbol val="none"/>
          </c:marker>
          <c:dLbls>
            <c:dLbl>
              <c:idx val="14"/>
              <c:layout>
                <c:manualLayout>
                  <c:x val="-1.5809751297474884E-3"/>
                  <c:y val="-3.291134760982411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F2C91"/>
                        </a:solidFill>
                      </a:rPr>
                      <a:t>61%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BB-4A23-B030-102454CC80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</c:numCache>
            </c:numRef>
          </c:cat>
          <c:val>
            <c:numRef>
              <c:f>Sheet1!$E$2:$E$16</c:f>
            </c:numRef>
          </c:val>
          <c:smooth val="0"/>
          <c:extLst>
            <c:ext xmlns:c16="http://schemas.microsoft.com/office/drawing/2014/chart" uri="{C3380CC4-5D6E-409C-BE32-E72D297353CC}">
              <c16:uniqueId val="{00000007-1ABB-4A23-B030-102454CC8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734784"/>
        <c:axId val="159752960"/>
      </c:lineChart>
      <c:catAx>
        <c:axId val="1597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en-US"/>
          </a:p>
        </c:txPr>
        <c:crossAx val="15975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752960"/>
        <c:scaling>
          <c:orientation val="minMax"/>
          <c:max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159734784"/>
        <c:crosses val="autoZero"/>
        <c:crossBetween val="between"/>
      </c:valAx>
      <c:spPr>
        <a:noFill/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0.00966</cdr:y>
    </cdr:from>
    <cdr:to>
      <cdr:x>0.19952</cdr:x>
      <cdr:y>0.10527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5242"/>
          <a:ext cx="1312140" cy="3488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GB" sz="1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Light"/>
            </a:rPr>
            <a:t>Cost</a:t>
          </a:r>
          <a:r>
            <a:rPr kumimoji="0" lang="en-GB" sz="1600" b="0" i="0" u="none" strike="noStrike" cap="none" spc="0" normalizeH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Light"/>
            </a:rPr>
            <a:t> per %</a:t>
          </a:r>
          <a:endParaRPr kumimoji="0" lang="en-GB" sz="1600" b="0" i="0" u="none" strike="noStrike" cap="none" spc="0" normalizeH="0" baseline="0" dirty="0">
            <a:ln>
              <a:noFill/>
            </a:ln>
            <a:solidFill>
              <a:schemeClr val="accent6"/>
            </a:solidFill>
            <a:effectLst/>
            <a:uFillTx/>
            <a:latin typeface="+mn-lt"/>
            <a:ea typeface="+mn-ea"/>
            <a:cs typeface="+mn-cs"/>
            <a:sym typeface="Helvetica Ligh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0.70659</cdr:x>
      <cdr:y>0.10747</cdr:y>
    </cdr:from>
    <cdr:to>
      <cdr:x>0.87691</cdr:x>
      <cdr:y>0.21303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1609" y="376590"/>
          <a:ext cx="858508" cy="369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200" b="1" dirty="0">
              <a:solidFill>
                <a:srgbClr val="CF2C91"/>
              </a:solidFill>
            </a:rPr>
            <a:t>TV &amp; OOH 1+</a:t>
          </a:r>
        </a:p>
      </cdr:txBody>
    </cdr:sp>
  </cdr:relSizeAnchor>
  <cdr:relSizeAnchor xmlns:cdr="http://schemas.openxmlformats.org/drawingml/2006/chartDrawing">
    <cdr:from>
      <cdr:x>0.72196</cdr:x>
      <cdr:y>0.22374</cdr:y>
    </cdr:from>
    <cdr:to>
      <cdr:x>0.89228</cdr:x>
      <cdr:y>0.28373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39060" y="783968"/>
          <a:ext cx="858508" cy="210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>
              <a:solidFill>
                <a:schemeClr val="accent4">
                  <a:lumMod val="60000"/>
                  <a:lumOff val="40000"/>
                </a:schemeClr>
              </a:solidFill>
            </a:rPr>
            <a:t>Solus TV 1+</a:t>
          </a:r>
        </a:p>
      </cdr:txBody>
    </cdr:sp>
  </cdr:relSizeAnchor>
  <cdr:relSizeAnchor xmlns:cdr="http://schemas.openxmlformats.org/drawingml/2006/chartDrawing">
    <cdr:from>
      <cdr:x>0</cdr:x>
      <cdr:y>0.85228</cdr:y>
    </cdr:from>
    <cdr:to>
      <cdr:x>0.07672</cdr:x>
      <cdr:y>0.96757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2986379"/>
          <a:ext cx="386712" cy="403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800" dirty="0">
              <a:solidFill>
                <a:schemeClr val="tx1"/>
              </a:solidFill>
            </a:rPr>
            <a:t>No. </a:t>
          </a:r>
        </a:p>
        <a:p xmlns:a="http://schemas.openxmlformats.org/drawingml/2006/main">
          <a:pPr algn="r"/>
          <a:r>
            <a:rPr lang="en-GB" sz="800" dirty="0">
              <a:solidFill>
                <a:schemeClr val="tx1"/>
              </a:solidFill>
            </a:rPr>
            <a:t>Days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0.23041</cdr:x>
      <cdr:y>0.01157</cdr:y>
    </cdr:from>
    <cdr:to>
      <cdr:x>0.48081</cdr:x>
      <cdr:y>0.10153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4653" y="42272"/>
          <a:ext cx="1548280" cy="328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GB" sz="1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Light"/>
            </a:rPr>
            <a:t>Cost per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DCF4B6-EE64-0F4E-9A9B-C288F83BB6AF}" type="datetime1">
              <a:rPr lang="en-GB" smtClean="0"/>
              <a:t>20/06/2018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3124082-8B7D-0D40-AFCB-5B9FF62A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9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09A103B-A93A-8A4F-9304-B4DF1748B780}" type="datetime1">
              <a:rPr lang="en-GB" smtClean="0"/>
              <a:t>20/06/2018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9ABF6C3-7785-DF4F-8622-1FB342E32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59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</a:t>
            </a:r>
            <a:r>
              <a:rPr lang="en-GB" dirty="0" err="1"/>
              <a:t>Gov</a:t>
            </a:r>
            <a:r>
              <a:rPr lang="en-GB" dirty="0"/>
              <a:t>:  800,000+ individuals  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4,000 surveys daily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1250+ brands, 	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36 Sectors,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16 metrics</a:t>
            </a:r>
          </a:p>
          <a:p>
            <a:pPr lvl="1"/>
            <a:endParaRPr lang="en-GB" dirty="0">
              <a:solidFill>
                <a:srgbClr val="000000"/>
              </a:solidFill>
              <a:latin typeface="Century Gothic" charset="0"/>
            </a:endParaRPr>
          </a:p>
          <a:p>
            <a:pPr lvl="1"/>
            <a:r>
              <a:rPr lang="en-GB" dirty="0"/>
              <a:t>All brands spent 5m-25m on media</a:t>
            </a:r>
          </a:p>
          <a:p>
            <a:pPr lvl="1"/>
            <a:endParaRPr lang="en-GB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F6C3-7785-DF4F-8622-1FB342E32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en-GB" b="1" dirty="0"/>
              <a:t>Media Focused Metrics</a:t>
            </a:r>
            <a:endParaRPr lang="en-GB" dirty="0"/>
          </a:p>
          <a:p>
            <a:pPr lvl="0"/>
            <a:r>
              <a:rPr lang="en-GB" dirty="0"/>
              <a:t>Aided Brand Awareness</a:t>
            </a:r>
          </a:p>
          <a:p>
            <a:r>
              <a:rPr lang="en-GB" dirty="0"/>
              <a:t>Advertising Awareness</a:t>
            </a:r>
          </a:p>
          <a:p>
            <a:r>
              <a:rPr lang="en-GB" dirty="0"/>
              <a:t>Word of Mouth (WOM) Exposure</a:t>
            </a:r>
          </a:p>
          <a:p>
            <a:r>
              <a:rPr lang="en-GB" dirty="0"/>
              <a:t>Buzz</a:t>
            </a:r>
          </a:p>
          <a:p>
            <a:endParaRPr lang="en-GB" dirty="0"/>
          </a:p>
          <a:p>
            <a:r>
              <a:rPr lang="en-GB" b="1" dirty="0"/>
              <a:t>Lower Funnel Metrics</a:t>
            </a:r>
            <a:endParaRPr lang="en-GB" dirty="0"/>
          </a:p>
          <a:p>
            <a:pPr lvl="0"/>
            <a:r>
              <a:rPr lang="en-GB" dirty="0"/>
              <a:t>Purchase Consideration</a:t>
            </a:r>
          </a:p>
          <a:p>
            <a:pPr lvl="0"/>
            <a:r>
              <a:rPr lang="en-GB" dirty="0"/>
              <a:t>Purchase Intent</a:t>
            </a:r>
          </a:p>
          <a:p>
            <a:endParaRPr lang="en-GB" dirty="0"/>
          </a:p>
          <a:p>
            <a:r>
              <a:rPr lang="en-GB" b="1" dirty="0"/>
              <a:t>Underlying Brand Health Metrics</a:t>
            </a:r>
            <a:endParaRPr lang="en-GB" dirty="0"/>
          </a:p>
          <a:p>
            <a:pPr lvl="0"/>
            <a:r>
              <a:rPr lang="en-GB" dirty="0"/>
              <a:t>General Impression</a:t>
            </a:r>
          </a:p>
          <a:p>
            <a:pPr lvl="0"/>
            <a:r>
              <a:rPr lang="en-GB" dirty="0"/>
              <a:t>Recommend</a:t>
            </a:r>
          </a:p>
          <a:p>
            <a:pPr lvl="0"/>
            <a:r>
              <a:rPr lang="en-GB" dirty="0"/>
              <a:t>Quality</a:t>
            </a:r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F6C3-7785-DF4F-8622-1FB342E32A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BF6C3-7785-DF4F-8622-1FB342E32A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139" y="-72982"/>
            <a:ext cx="9229060" cy="528946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502648" y="1127097"/>
            <a:ext cx="4176058" cy="943179"/>
          </a:xfrm>
          <a:prstGeom prst="rect">
            <a:avLst/>
          </a:prstGeom>
        </p:spPr>
        <p:txBody>
          <a:bodyPr anchor="b"/>
          <a:lstStyle>
            <a:lvl1pPr algn="ctr">
              <a:defRPr sz="3800" b="1" i="0" baseline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GB" dirty="0"/>
              <a:t>CLICK TO EDIT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2502647" y="2090517"/>
            <a:ext cx="4176060" cy="506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327167862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42322" y="1369219"/>
            <a:ext cx="3973027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200">
                <a:solidFill>
                  <a:srgbClr val="33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/>
              <a:t>Use text, graph, image or video here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33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0" hasCustomPrompt="1"/>
          </p:nvPr>
        </p:nvSpPr>
        <p:spPr>
          <a:xfrm>
            <a:off x="628652" y="1369219"/>
            <a:ext cx="3753489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200" baseline="0">
                <a:solidFill>
                  <a:srgbClr val="33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/>
              <a:t>Use text, graph, image or video here</a:t>
            </a:r>
          </a:p>
        </p:txBody>
      </p:sp>
      <p:pic>
        <p:nvPicPr>
          <p:cNvPr id="8" name="Picture 7" descr="Kinetic 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52" y="312213"/>
            <a:ext cx="514258" cy="637021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>
                <a:solidFill>
                  <a:srgbClr val="282B2C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7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|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FFFFF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3186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body slide |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200">
                <a:solidFill>
                  <a:srgbClr val="3438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/>
              <a:t>Click to edit the text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34383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00" y="301443"/>
            <a:ext cx="483025" cy="6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1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body slide | GREY">
    <p:bg>
      <p:bgPr>
        <a:solidFill>
          <a:srgbClr val="343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13"/>
              </a:spcBef>
              <a:buClr>
                <a:schemeClr val="accent1"/>
              </a:buClr>
              <a:defRPr sz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/>
              <a:t>Click to edit the text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FFFFF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51" y="306767"/>
            <a:ext cx="476574" cy="6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704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39" y="-23923"/>
            <a:ext cx="9229060" cy="519134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600580" y="2610654"/>
            <a:ext cx="4176058" cy="943179"/>
          </a:xfrm>
          <a:prstGeom prst="rect">
            <a:avLst/>
          </a:prstGeom>
        </p:spPr>
        <p:txBody>
          <a:bodyPr anchor="b"/>
          <a:lstStyle>
            <a:lvl1pPr algn="l">
              <a:defRPr sz="3800" b="1" i="0" baseline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GB" dirty="0"/>
              <a:t>CLICK TO EDIT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600579" y="3506164"/>
            <a:ext cx="4176060" cy="506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9556280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ody slide |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_blan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5284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13"/>
              </a:spcBef>
              <a:buClr>
                <a:schemeClr val="accent1"/>
              </a:buClr>
              <a:defRPr sz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/>
              <a:t>Click to edit the text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FFFFF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9536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body slid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20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/>
              <a:t>Click to edit the text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9" name="Picture 8" descr="Kinetic 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52" y="312213"/>
            <a:ext cx="514258" cy="637021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>
                <a:solidFill>
                  <a:srgbClr val="282B2C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7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hart slide |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_blan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528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FFFFF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28652" y="1369219"/>
            <a:ext cx="7886698" cy="32635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FFFFFE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056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33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9" name="Picture 8" descr="Kinetic 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52" y="312213"/>
            <a:ext cx="514258" cy="637021"/>
          </a:xfrm>
          <a:prstGeom prst="rect">
            <a:avLst/>
          </a:prstGeom>
        </p:spPr>
      </p:pic>
      <p:sp>
        <p:nvSpPr>
          <p:cNvPr id="8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282B2C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>
                <a:solidFill>
                  <a:srgbClr val="282B2C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86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|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_blan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528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FFFFF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8652" y="1375519"/>
            <a:ext cx="3824458" cy="3257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FFFFFE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90892" y="1369219"/>
            <a:ext cx="3824458" cy="3257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FFFFF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701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8652" y="1375519"/>
            <a:ext cx="3824458" cy="3257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90892" y="1369219"/>
            <a:ext cx="3824458" cy="32572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333333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9" name="Picture 8" descr="Kinetic 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52" y="312213"/>
            <a:ext cx="514258" cy="637021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33333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>
                <a:solidFill>
                  <a:srgbClr val="282B2C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6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|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_blan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5284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42322" y="1369219"/>
            <a:ext cx="3973027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/>
              <a:t>Click to edit the text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28652" y="273844"/>
            <a:ext cx="709925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="1" i="0" cap="all">
                <a:solidFill>
                  <a:srgbClr val="FFFFF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0" hasCustomPrompt="1"/>
          </p:nvPr>
        </p:nvSpPr>
        <p:spPr>
          <a:xfrm>
            <a:off x="628652" y="1369219"/>
            <a:ext cx="3753489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20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>
              <a:buClr>
                <a:srgbClr val="CF197A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/>
              <a:t>Click to edit the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63582" y="4781550"/>
            <a:ext cx="2063750" cy="209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00" b="0" cap="all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b="0" dirty="0"/>
              <a:t>ENTER POWERPOINT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7690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699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10" r:id="rId11"/>
    <p:sldLayoutId id="2147483711" r:id="rId12"/>
    <p:sldLayoutId id="2147483712" r:id="rId13"/>
  </p:sldLayoutIdLst>
  <p:transition spd="med"/>
  <p:hf sldNum="0" hdr="0" ftr="0" dt="0"/>
  <p:txStyles>
    <p:titleStyle>
      <a:lvl1pPr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85725"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171450"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257175"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342900"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428625"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514350"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600075"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685800" algn="ctr" defTabSz="309563" eaLnBrk="1" hangingPunct="1">
        <a:defRPr sz="4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238125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476250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714375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952500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1190625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1428750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1666875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1905000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2143125" indent="-238125" defTabSz="309563" eaLnBrk="1" hangingPunct="1">
        <a:spcBef>
          <a:spcPts val="2213"/>
        </a:spcBef>
        <a:buSzPct val="75000"/>
        <a:buChar char="•"/>
        <a:defRPr sz="2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85725"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71450"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57175"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42900"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28625"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14350"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00075"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685800" algn="ctr" defTabSz="309563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OOH MULTIPLIER EFFECT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26475513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277214"/>
              </p:ext>
            </p:extLst>
          </p:nvPr>
        </p:nvGraphicFramePr>
        <p:xfrm>
          <a:off x="703386" y="1213503"/>
          <a:ext cx="7468478" cy="329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/>
          </p:cNvPr>
          <p:cNvSpPr/>
          <p:nvPr/>
        </p:nvSpPr>
        <p:spPr>
          <a:xfrm>
            <a:off x="6723529" y="4885327"/>
            <a:ext cx="23488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Sources: Touchpoints7</a:t>
            </a:r>
          </a:p>
        </p:txBody>
      </p:sp>
      <p:sp>
        <p:nvSpPr>
          <p:cNvPr id="9" name="Oval 8"/>
          <p:cNvSpPr/>
          <p:nvPr/>
        </p:nvSpPr>
        <p:spPr>
          <a:xfrm>
            <a:off x="6976351" y="1959044"/>
            <a:ext cx="155573" cy="155573"/>
          </a:xfrm>
          <a:prstGeom prst="ellipse">
            <a:avLst/>
          </a:prstGeom>
          <a:solidFill>
            <a:srgbClr val="E11187"/>
          </a:solidFill>
          <a:ln w="12700" cap="flat">
            <a:solidFill>
              <a:srgbClr val="E11187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itle 2">
            <a:extLst/>
          </p:cNvPr>
          <p:cNvSpPr txBox="1">
            <a:spLocks/>
          </p:cNvSpPr>
          <p:nvPr/>
        </p:nvSpPr>
        <p:spPr>
          <a:xfrm>
            <a:off x="628652" y="273844"/>
            <a:ext cx="6347699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09563" eaLnBrk="1" hangingPunct="1">
              <a:defRPr sz="2100" b="1" i="0" cap="all">
                <a:solidFill>
                  <a:srgbClr val="FFFFFE"/>
                </a:solidFill>
                <a:latin typeface="Century Gothic" charset="0"/>
                <a:ea typeface="Century Gothic" charset="0"/>
                <a:cs typeface="Century Gothic" charset="0"/>
                <a:sym typeface="Helvetica Light"/>
              </a:defRPr>
            </a:lvl1pPr>
            <a:lvl2pPr indent="85725" algn="ctr" defTabSz="309563" eaLnBrk="1" hangingPunct="1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171450" algn="ctr" defTabSz="309563" eaLnBrk="1" hangingPunct="1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257175" algn="ctr" defTabSz="309563" eaLnBrk="1" hangingPunct="1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342900" algn="ctr" defTabSz="309563" eaLnBrk="1" hangingPunct="1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428625" algn="ctr" defTabSz="309563" eaLnBrk="1" hangingPunct="1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514350" algn="ctr" defTabSz="309563" eaLnBrk="1" hangingPunct="1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600075" algn="ctr" defTabSz="309563" eaLnBrk="1" hangingPunct="1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685800" algn="ctr" defTabSz="309563" eaLnBrk="1" hangingPunct="1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825500" rtl="0" eaLnBrk="0" hangingPunct="0"/>
            <a:r>
              <a:rPr lang="en-US" sz="2200" dirty="0">
                <a:solidFill>
                  <a:srgbClr val="FFFFFF"/>
                </a:solidFill>
              </a:rPr>
              <a:t>OOH HAS THE GREATEST POTENTIAL DAILY REACH OF ANY MEDIUM</a:t>
            </a:r>
          </a:p>
        </p:txBody>
      </p:sp>
    </p:spTree>
    <p:extLst>
      <p:ext uri="{BB962C8B-B14F-4D97-AF65-F5344CB8AC3E}">
        <p14:creationId xmlns:p14="http://schemas.microsoft.com/office/powerpoint/2010/main" val="42339972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628653" y="273844"/>
            <a:ext cx="7254106" cy="994172"/>
          </a:xfrm>
        </p:spPr>
        <p:txBody>
          <a:bodyPr>
            <a:noAutofit/>
          </a:bodyPr>
          <a:lstStyle/>
          <a:p>
            <a:r>
              <a:rPr lang="en-GB" sz="2200" dirty="0"/>
              <a:t>OOH adds incremental reach to TV campaigns</a:t>
            </a:r>
          </a:p>
        </p:txBody>
      </p:sp>
      <p:sp>
        <p:nvSpPr>
          <p:cNvPr id="22" name="Rectangle 21">
            <a:extLst/>
          </p:cNvPr>
          <p:cNvSpPr/>
          <p:nvPr/>
        </p:nvSpPr>
        <p:spPr>
          <a:xfrm>
            <a:off x="5168900" y="4888936"/>
            <a:ext cx="3975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Source: Touchpoints</a:t>
            </a:r>
          </a:p>
        </p:txBody>
      </p:sp>
      <p:graphicFrame>
        <p:nvGraphicFramePr>
          <p:cNvPr id="23" name="Object 2">
            <a:extLst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47172"/>
              </p:ext>
            </p:extLst>
          </p:nvPr>
        </p:nvGraphicFramePr>
        <p:xfrm>
          <a:off x="187392" y="1155778"/>
          <a:ext cx="5040560" cy="350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69888"/>
              </p:ext>
            </p:extLst>
          </p:nvPr>
        </p:nvGraphicFramePr>
        <p:xfrm>
          <a:off x="5227951" y="1717309"/>
          <a:ext cx="3831965" cy="1516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817">
                <a:tc>
                  <a:txBody>
                    <a:bodyPr/>
                    <a:lstStyle/>
                    <a:p>
                      <a:r>
                        <a:rPr lang="en-GB" sz="1200" dirty="0"/>
                        <a:t>Campaign </a:t>
                      </a:r>
                    </a:p>
                    <a:p>
                      <a:r>
                        <a:rPr lang="en-GB" sz="1200" dirty="0"/>
                        <a:t>Performance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1+ </a:t>
                      </a:r>
                    </a:p>
                    <a:p>
                      <a:pPr algn="ctr"/>
                      <a:r>
                        <a:rPr lang="en-GB" sz="1200" dirty="0"/>
                        <a:t>Cover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GRPs</a:t>
                      </a:r>
                    </a:p>
                    <a:p>
                      <a:pPr algn="ctr"/>
                      <a:r>
                        <a:rPr lang="en-GB" sz="1200" dirty="0"/>
                        <a:t>(TVRs)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17">
                <a:tc>
                  <a:txBody>
                    <a:bodyPr/>
                    <a:lstStyle/>
                    <a:p>
                      <a:r>
                        <a:rPr lang="en-GB" sz="1200" dirty="0"/>
                        <a:t>Solus</a:t>
                      </a:r>
                      <a:r>
                        <a:rPr lang="en-GB" sz="1200" baseline="0" dirty="0"/>
                        <a:t> TV – 100%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400 – TV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46">
                <a:tc>
                  <a:txBody>
                    <a:bodyPr/>
                    <a:lstStyle/>
                    <a:p>
                      <a:r>
                        <a:rPr lang="en-GB" sz="1200" dirty="0"/>
                        <a:t>TV &amp; OOH –</a:t>
                      </a:r>
                      <a:r>
                        <a:rPr lang="en-GB" sz="1200" baseline="0" dirty="0"/>
                        <a:t> 75% : 25%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CF2C91"/>
                          </a:solidFill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300 –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TV 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393 – OOH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/>
          </p:cNvPr>
          <p:cNvCxnSpPr>
            <a:cxnSpLocks/>
          </p:cNvCxnSpPr>
          <p:nvPr/>
        </p:nvCxnSpPr>
        <p:spPr>
          <a:xfrm>
            <a:off x="7176091" y="2402505"/>
            <a:ext cx="0" cy="569046"/>
          </a:xfrm>
          <a:prstGeom prst="straightConnector1">
            <a:avLst/>
          </a:prstGeom>
          <a:ln w="15875">
            <a:solidFill>
              <a:srgbClr val="CF2C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/>
          </p:cNvPr>
          <p:cNvSpPr txBox="1"/>
          <p:nvPr/>
        </p:nvSpPr>
        <p:spPr>
          <a:xfrm>
            <a:off x="7143933" y="2842085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+13%pt</a:t>
            </a:r>
          </a:p>
        </p:txBody>
      </p:sp>
    </p:spTree>
    <p:extLst>
      <p:ext uri="{BB962C8B-B14F-4D97-AF65-F5344CB8AC3E}">
        <p14:creationId xmlns:p14="http://schemas.microsoft.com/office/powerpoint/2010/main" val="28185452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800542"/>
              </p:ext>
            </p:extLst>
          </p:nvPr>
        </p:nvGraphicFramePr>
        <p:xfrm>
          <a:off x="2332122" y="1370013"/>
          <a:ext cx="6183226" cy="365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a higher % of the budget is spent on ooh the efficiency is even higher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208396"/>
              </p:ext>
            </p:extLst>
          </p:nvPr>
        </p:nvGraphicFramePr>
        <p:xfrm>
          <a:off x="299983" y="1638779"/>
          <a:ext cx="1790948" cy="299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/>
          <p:cNvSpPr/>
          <p:nvPr/>
        </p:nvSpPr>
        <p:spPr>
          <a:xfrm>
            <a:off x="1110352" y="3449492"/>
            <a:ext cx="552091" cy="2724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x1.3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3119390" y="3470900"/>
            <a:ext cx="637385" cy="2724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x2.0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225350" y="3476700"/>
            <a:ext cx="637385" cy="2724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X2.8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5317402" y="3005133"/>
            <a:ext cx="637385" cy="2724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X2.2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711247" y="3005133"/>
            <a:ext cx="637385" cy="2724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x2.2</a:t>
            </a:r>
          </a:p>
        </p:txBody>
      </p:sp>
    </p:spTree>
    <p:extLst>
      <p:ext uri="{BB962C8B-B14F-4D97-AF65-F5344CB8AC3E}">
        <p14:creationId xmlns:p14="http://schemas.microsoft.com/office/powerpoint/2010/main" val="18947088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889760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higher spend levels, ooh is more efficient at driving brand perception and purchase intent</a:t>
            </a:r>
          </a:p>
        </p:txBody>
      </p:sp>
    </p:spTree>
    <p:extLst>
      <p:ext uri="{BB962C8B-B14F-4D97-AF65-F5344CB8AC3E}">
        <p14:creationId xmlns:p14="http://schemas.microsoft.com/office/powerpoint/2010/main" val="12734279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346" y="1374858"/>
            <a:ext cx="4406058" cy="3263504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arabicPeriod"/>
            </a:pPr>
            <a:r>
              <a:rPr lang="en-GB" sz="1600" dirty="0">
                <a:latin typeface="Century Gothic" panose="020B0502020202020204" pitchFamily="34" charset="0"/>
              </a:rPr>
              <a:t>Brands that spend on OOH have stronger brand metrics</a:t>
            </a:r>
          </a:p>
          <a:p>
            <a:pPr lvl="0">
              <a:buFont typeface="+mj-lt"/>
              <a:buAutoNum type="arabicPeriod"/>
            </a:pPr>
            <a:r>
              <a:rPr lang="en-GB" sz="1600" dirty="0">
                <a:latin typeface="Century Gothic" panose="020B0502020202020204" pitchFamily="34" charset="0"/>
              </a:rPr>
              <a:t>Adding OOH makes media spend more efficient – up to twice as efficient for purchase intent </a:t>
            </a:r>
          </a:p>
          <a:p>
            <a:pPr lvl="0">
              <a:buFont typeface="+mj-lt"/>
              <a:buAutoNum type="arabicPeriod"/>
            </a:pPr>
            <a:r>
              <a:rPr lang="en-GB" sz="1600" dirty="0">
                <a:latin typeface="Century Gothic" panose="020B0502020202020204" pitchFamily="34" charset="0"/>
              </a:rPr>
              <a:t>Brands that spend greater than 20% of their media budget on OOH are even more efficient.</a:t>
            </a:r>
          </a:p>
          <a:p>
            <a:pPr lvl="0">
              <a:buFont typeface="+mj-lt"/>
              <a:buAutoNum type="arabicPeriod"/>
            </a:pPr>
            <a:r>
              <a:rPr lang="en-GB" sz="1600" dirty="0">
                <a:latin typeface="Century Gothic" panose="020B0502020202020204" pitchFamily="34" charset="0"/>
              </a:rPr>
              <a:t>Higher levels of OOH spend are more effective at driving positive brand perception and purchase intent</a:t>
            </a:r>
          </a:p>
          <a:p>
            <a:pPr>
              <a:buFont typeface="+mj-lt"/>
              <a:buAutoNum type="arabicPeriod"/>
            </a:pP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1" y="1542361"/>
            <a:ext cx="4363769" cy="29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046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680922" y="1397407"/>
            <a:ext cx="3384844" cy="826265"/>
          </a:xfrm>
          <a:prstGeom prst="roundRect">
            <a:avLst/>
          </a:prstGeom>
          <a:noFill/>
          <a:ln w="1905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8680"/>
          <a:stretch/>
        </p:blipFill>
        <p:spPr>
          <a:xfrm>
            <a:off x="6464391" y="1549642"/>
            <a:ext cx="1923163" cy="60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1"/>
          <a:stretch/>
        </p:blipFill>
        <p:spPr>
          <a:xfrm>
            <a:off x="856935" y="1628666"/>
            <a:ext cx="3032817" cy="408968"/>
          </a:xfrm>
          <a:prstGeom prst="rect">
            <a:avLst/>
          </a:prstGeom>
        </p:spPr>
      </p:pic>
      <p:sp>
        <p:nvSpPr>
          <p:cNvPr id="11" name="AutoShape 2" descr="Image result for nielsen addynamix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54" y="1632611"/>
            <a:ext cx="1311411" cy="464239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5051984" y="1397407"/>
            <a:ext cx="3384844" cy="826265"/>
          </a:xfrm>
          <a:prstGeom prst="roundRect">
            <a:avLst/>
          </a:prstGeom>
          <a:noFill/>
          <a:ln w="1905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80922" y="3142203"/>
            <a:ext cx="7755906" cy="1011155"/>
          </a:xfrm>
          <a:prstGeom prst="roundRect">
            <a:avLst/>
          </a:prstGeom>
          <a:noFill/>
          <a:ln w="1905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RELATIONSHIP</a:t>
            </a:r>
            <a:r>
              <a:rPr kumimoji="0" lang="en-GB" sz="280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BETWEEN MEDIA SPEND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u="none" strike="noStrike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AND BRAND METRICS</a:t>
            </a:r>
            <a:endParaRPr kumimoji="0" lang="en-GB" sz="280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>
          <a:xfrm flipH="1">
            <a:off x="2373343" y="2223672"/>
            <a:ext cx="1" cy="42037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44406" y="2203032"/>
            <a:ext cx="1" cy="42037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73346" y="2644048"/>
            <a:ext cx="4371061" cy="908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58875" y="2644048"/>
            <a:ext cx="0" cy="49815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697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</a:t>
            </a:r>
            <a:r>
              <a:rPr lang="en-GB" dirty="0" err="1"/>
              <a:t>Gov</a:t>
            </a:r>
            <a:r>
              <a:rPr lang="en-GB" dirty="0"/>
              <a:t>: daily survey covering 1200 brands and 36 sectors</a:t>
            </a:r>
          </a:p>
        </p:txBody>
      </p:sp>
      <p:sp>
        <p:nvSpPr>
          <p:cNvPr id="4" name="AutoShape 2" descr="Image result for gregg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0" y="1400419"/>
            <a:ext cx="1444625" cy="5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ost offi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40" y="2643194"/>
            <a:ext cx="1055376" cy="79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esco ban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04" y="3626496"/>
            <a:ext cx="1944852" cy="4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Underground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79" y="1510299"/>
            <a:ext cx="929564" cy="7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tk max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TK Max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6" y="4413270"/>
            <a:ext cx="1791222" cy="3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armit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5" y="4059945"/>
            <a:ext cx="1527190" cy="8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twining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7" y="3420087"/>
            <a:ext cx="1639624" cy="6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marks and spencer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9" b="25006"/>
          <a:stretch/>
        </p:blipFill>
        <p:spPr bwMode="auto">
          <a:xfrm>
            <a:off x="2542392" y="2364101"/>
            <a:ext cx="1470410" cy="7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4" descr="Image result for money.co.uk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4" name="Picture 26" descr="http://www.torchpartners.com/sites/default/files/styles/tombstone_large/public/Money.co_.uk_company_logo.png?itok=fUckKRb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0" b="25316"/>
          <a:stretch/>
        </p:blipFill>
        <p:spPr bwMode="auto">
          <a:xfrm>
            <a:off x="4790632" y="4336706"/>
            <a:ext cx="1900197" cy="5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8" descr="Image result for dfs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0" descr="DFS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32" descr="DFS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86" name="Picture 38" descr="Related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06" y="3277706"/>
            <a:ext cx="1334929" cy="8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Image result for asda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13" y="1388387"/>
            <a:ext cx="1530822" cy="7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2" descr="Image result for ford log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92" name="Picture 44" descr="Related imag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25524" r="11589" b="28028"/>
          <a:stretch/>
        </p:blipFill>
        <p:spPr bwMode="auto">
          <a:xfrm>
            <a:off x="7196652" y="1510299"/>
            <a:ext cx="1630007" cy="6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6" descr="Image result for loreal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98" name="Picture 50" descr="Image result for nivea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99055"/>
            <a:ext cx="1050925" cy="10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Image result for vodafone logo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23076" r="32942" b="21421"/>
          <a:stretch/>
        </p:blipFill>
        <p:spPr bwMode="auto">
          <a:xfrm>
            <a:off x="5677143" y="1297022"/>
            <a:ext cx="1019019" cy="9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Image result for apple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27" y="2309556"/>
            <a:ext cx="709196" cy="8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Image result for dyson logo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t="8351" r="17409" b="7208"/>
          <a:stretch/>
        </p:blipFill>
        <p:spPr bwMode="auto">
          <a:xfrm>
            <a:off x="7132758" y="2447453"/>
            <a:ext cx="794998" cy="8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Image result for thomas cook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47" y="3394286"/>
            <a:ext cx="821680" cy="82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Image result for ladbrokes logo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34738" r="5623" b="35189"/>
          <a:stretch/>
        </p:blipFill>
        <p:spPr bwMode="auto">
          <a:xfrm>
            <a:off x="7064383" y="4445566"/>
            <a:ext cx="1710440" cy="3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578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examined: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2290" y="1193701"/>
            <a:ext cx="6941072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baseline="0" dirty="0">
                <a:solidFill>
                  <a:schemeClr val="tx1"/>
                </a:solidFill>
              </a:rPr>
              <a:t>Aided</a:t>
            </a:r>
            <a:r>
              <a:rPr lang="en-GB" sz="1600" b="1" dirty="0">
                <a:solidFill>
                  <a:schemeClr val="tx1"/>
                </a:solidFill>
              </a:rPr>
              <a:t> brand awareness </a:t>
            </a:r>
            <a:r>
              <a:rPr lang="en-GB" sz="1400" dirty="0">
                <a:solidFill>
                  <a:schemeClr val="tx1"/>
                </a:solidFill>
              </a:rPr>
              <a:t>Which brands are you familiar with?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Ad</a:t>
            </a:r>
            <a:r>
              <a:rPr kumimoji="0" lang="en-GB" sz="16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 awareness </a:t>
            </a:r>
            <a:r>
              <a:rPr lang="en-GB" sz="1400" dirty="0">
                <a:solidFill>
                  <a:schemeClr val="tx1"/>
                </a:solidFill>
              </a:rPr>
              <a:t>Have you seen recent advertising?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1" baseline="0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baseline="0" dirty="0">
                <a:solidFill>
                  <a:schemeClr val="tx1"/>
                </a:solidFill>
              </a:rPr>
              <a:t>Purchase</a:t>
            </a:r>
            <a:r>
              <a:rPr lang="en-GB" sz="1600" b="1" dirty="0">
                <a:solidFill>
                  <a:schemeClr val="tx1"/>
                </a:solidFill>
              </a:rPr>
              <a:t> consideration </a:t>
            </a:r>
            <a:r>
              <a:rPr lang="en-GB" sz="1400" dirty="0">
                <a:solidFill>
                  <a:schemeClr val="tx1"/>
                </a:solidFill>
              </a:rPr>
              <a:t>Which brands are you considering purchasing?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Purchase</a:t>
            </a:r>
            <a:r>
              <a:rPr kumimoji="0" lang="en-GB" sz="16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 intent </a:t>
            </a:r>
            <a:r>
              <a:rPr lang="en-GB" sz="1400" dirty="0">
                <a:solidFill>
                  <a:schemeClr val="tx1"/>
                </a:solidFill>
              </a:rPr>
              <a:t>Which most likely?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1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rPr>
              <a:t>Perception: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tx1"/>
                </a:solidFill>
              </a:rPr>
              <a:t>General impression  What is your positive / negative impression of the brand?</a:t>
            </a:r>
          </a:p>
          <a:p>
            <a:pPr algn="l" defTabSz="825500" rtl="0" latinLnBrk="1" hangingPunct="0"/>
            <a:r>
              <a:rPr lang="en-GB" sz="1400" dirty="0">
                <a:solidFill>
                  <a:schemeClr val="tx1"/>
                </a:solidFill>
              </a:rPr>
              <a:t>Quality 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Is the brand of good or poor quality – irrespective of price?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1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 err="1">
                <a:solidFill>
                  <a:schemeClr val="tx1"/>
                </a:solidFill>
              </a:rPr>
              <a:t>Talkability</a:t>
            </a:r>
            <a:r>
              <a:rPr lang="en-GB" sz="1600" b="1" dirty="0">
                <a:solidFill>
                  <a:schemeClr val="tx1"/>
                </a:solidFill>
              </a:rPr>
              <a:t>: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</a:rPr>
              <a:t>WOM  </a:t>
            </a:r>
            <a:r>
              <a:rPr lang="en-GB" sz="1400" dirty="0">
                <a:solidFill>
                  <a:schemeClr val="tx1"/>
                </a:solidFill>
              </a:rPr>
              <a:t>Have you recently spoken about the brand?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</a:rPr>
              <a:t>Buzz  </a:t>
            </a:r>
            <a:r>
              <a:rPr lang="en-GB" sz="1400" dirty="0">
                <a:solidFill>
                  <a:schemeClr val="tx1"/>
                </a:solidFill>
              </a:rPr>
              <a:t>Have you heard anything positive / negative about the brand in the last 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tx1"/>
                </a:solidFill>
              </a:rPr>
              <a:t>two weeks?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4" name="AutoShape 2" descr="Image result for mega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Megaphone clipart free clipar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9" y="3964184"/>
            <a:ext cx="680579" cy="4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ound 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6" y="1994561"/>
            <a:ext cx="465017" cy="4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peech 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0" y="2863794"/>
            <a:ext cx="924591" cy="5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light bul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7" y="1206620"/>
            <a:ext cx="585833" cy="58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068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869545"/>
              </p:ext>
            </p:extLst>
          </p:nvPr>
        </p:nvGraphicFramePr>
        <p:xfrm>
          <a:off x="2234150" y="1455539"/>
          <a:ext cx="62812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Brands that spend on ooh have stronger scores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782539"/>
              </p:ext>
            </p:extLst>
          </p:nvPr>
        </p:nvGraphicFramePr>
        <p:xfrm>
          <a:off x="443202" y="1370012"/>
          <a:ext cx="1790948" cy="299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8115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234150" y="1455539"/>
          <a:ext cx="62812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Brands that spend on ooh have stronger scores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/>
          </p:nvPr>
        </p:nvGraphicFramePr>
        <p:xfrm>
          <a:off x="443202" y="1370012"/>
          <a:ext cx="1790948" cy="299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3602516" y="1061152"/>
            <a:ext cx="5111825" cy="336490"/>
          </a:xfrm>
          <a:prstGeom prst="roundRect">
            <a:avLst>
              <a:gd name="adj" fmla="val 1033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Brands who</a:t>
            </a:r>
            <a:r>
              <a:rPr kumimoji="0" lang="en-GB" sz="14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spend on media, but not OOH  </a:t>
            </a:r>
            <a:r>
              <a:rPr kumimoji="0" lang="en-GB" sz="1400" b="1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£10.5m</a:t>
            </a:r>
            <a:endParaRPr kumimoji="0" lang="en-GB" sz="1200" b="1" i="0" u="none" strike="noStrike" cap="none" spc="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3602516" y="1370012"/>
            <a:ext cx="5111825" cy="336490"/>
          </a:xfrm>
          <a:prstGeom prst="roundRect">
            <a:avLst>
              <a:gd name="adj" fmla="val 1033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aseline="0" dirty="0"/>
              <a:t>Brands</a:t>
            </a:r>
            <a:r>
              <a:rPr lang="en-GB" sz="1400" dirty="0"/>
              <a:t> who spend on OOH (and other media)   </a:t>
            </a:r>
            <a:r>
              <a:rPr lang="en-GB" sz="1400" b="1" dirty="0"/>
              <a:t>£12.1m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2294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per % calculation: 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306110"/>
              </p:ext>
            </p:extLst>
          </p:nvPr>
        </p:nvGraphicFramePr>
        <p:xfrm>
          <a:off x="977900" y="1061198"/>
          <a:ext cx="3590290" cy="392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1428938" y="2814776"/>
            <a:ext cx="2774325" cy="629563"/>
          </a:xfrm>
          <a:prstGeom prst="roundRect">
            <a:avLst>
              <a:gd name="adj" fmla="val 10330"/>
            </a:avLst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aseline="0" dirty="0"/>
              <a:t>Brands</a:t>
            </a:r>
            <a:r>
              <a:rPr lang="en-GB" sz="1400" dirty="0"/>
              <a:t> who spend on OOH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dirty="0"/>
              <a:t>(and other media)   </a:t>
            </a:r>
            <a:r>
              <a:rPr lang="en-GB" sz="1800" b="1" dirty="0"/>
              <a:t>£12.1m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5472" y="2274497"/>
            <a:ext cx="168558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£12.1m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5471" y="2624901"/>
            <a:ext cx="168558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84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113096" y="2644876"/>
            <a:ext cx="90592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Equals 12"/>
          <p:cNvSpPr/>
          <p:nvPr/>
        </p:nvSpPr>
        <p:spPr>
          <a:xfrm>
            <a:off x="6103344" y="2503713"/>
            <a:ext cx="473725" cy="286439"/>
          </a:xfrm>
          <a:prstGeom prst="mathEqual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642" y="2432596"/>
            <a:ext cx="168558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£124 (000)</a:t>
            </a:r>
          </a:p>
        </p:txBody>
      </p:sp>
    </p:spTree>
    <p:extLst>
      <p:ext uri="{BB962C8B-B14F-4D97-AF65-F5344CB8AC3E}">
        <p14:creationId xmlns:p14="http://schemas.microsoft.com/office/powerpoint/2010/main" val="4562303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060441"/>
              </p:ext>
            </p:extLst>
          </p:nvPr>
        </p:nvGraphicFramePr>
        <p:xfrm>
          <a:off x="2114550" y="1103608"/>
          <a:ext cx="6576380" cy="36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OOH makes media spend more efficient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667969"/>
              </p:ext>
            </p:extLst>
          </p:nvPr>
        </p:nvGraphicFramePr>
        <p:xfrm>
          <a:off x="299983" y="1487663"/>
          <a:ext cx="1790948" cy="288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210435" y="2118156"/>
            <a:ext cx="64999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accent1"/>
                </a:solidFill>
              </a:rPr>
              <a:t>x1.5</a:t>
            </a: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8948" y="2465637"/>
            <a:ext cx="86993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accent1"/>
                </a:solidFill>
              </a:rPr>
              <a:t>X1.9</a:t>
            </a: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1612" y="2927751"/>
            <a:ext cx="70697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x1.5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7823" y="2927750"/>
            <a:ext cx="79789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chemeClr val="accent1"/>
                </a:solidFill>
              </a:rPr>
              <a:t>X1.6</a:t>
            </a: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88794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6587" y="1843553"/>
            <a:ext cx="4637413" cy="215703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1800" dirty="0"/>
              <a:t>Mixed media contacts improve attentiveness</a:t>
            </a:r>
          </a:p>
          <a:p>
            <a:pPr>
              <a:buFont typeface="+mj-lt"/>
              <a:buAutoNum type="arabicPeriod"/>
            </a:pPr>
            <a:r>
              <a:rPr lang="en-GB" sz="1800" dirty="0"/>
              <a:t>OOH cost effectively adds reach and frequency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reasons for this</a:t>
            </a:r>
          </a:p>
        </p:txBody>
      </p:sp>
      <p:pic>
        <p:nvPicPr>
          <p:cNvPr id="1026" name="Picture 2" descr="Innocent_231017_167783_BS7 8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34716"/>
            <a:ext cx="4163687" cy="277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3121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inetic background">
  <a:themeElements>
    <a:clrScheme name="Custom 8">
      <a:dk1>
        <a:srgbClr val="333333"/>
      </a:dk1>
      <a:lt1>
        <a:srgbClr val="FFFFFE"/>
      </a:lt1>
      <a:dk2>
        <a:srgbClr val="FFFFFE"/>
      </a:dk2>
      <a:lt2>
        <a:srgbClr val="FFFFFE"/>
      </a:lt2>
      <a:accent1>
        <a:srgbClr val="31A89E"/>
      </a:accent1>
      <a:accent2>
        <a:srgbClr val="57AA35"/>
      </a:accent2>
      <a:accent3>
        <a:srgbClr val="C20066"/>
      </a:accent3>
      <a:accent4>
        <a:srgbClr val="2BADD5"/>
      </a:accent4>
      <a:accent5>
        <a:srgbClr val="0087C3"/>
      </a:accent5>
      <a:accent6>
        <a:srgbClr val="333333"/>
      </a:accent6>
      <a:hlink>
        <a:srgbClr val="36A89D"/>
      </a:hlink>
      <a:folHlink>
        <a:srgbClr val="EBEBEB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 dirty="0" err="1" smtClean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_KINETIC UK.pptx" id="{6F3D8A34-C058-46E3-898D-5B948E2A8865}" vid="{306935C4-DB9E-458B-99D4-32D365C8D1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TEMPLATE_KINETIC UK</Template>
  <TotalTime>26153</TotalTime>
  <Words>470</Words>
  <Application>Microsoft Office PowerPoint</Application>
  <PresentationFormat>On-screen Show (16:9)</PresentationFormat>
  <Paragraphs>114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Book</vt:lpstr>
      <vt:lpstr>Calibri</vt:lpstr>
      <vt:lpstr>Century Gothic</vt:lpstr>
      <vt:lpstr>Helvetica Light</vt:lpstr>
      <vt:lpstr>Kinetic background</vt:lpstr>
      <vt:lpstr>OOH MULTIPLIER EFFECT</vt:lpstr>
      <vt:lpstr>PowerPoint Presentation</vt:lpstr>
      <vt:lpstr>You Gov: daily survey covering 1200 brands and 36 sectors</vt:lpstr>
      <vt:lpstr>Metrics examined:</vt:lpstr>
      <vt:lpstr>Brands that spend on ooh have stronger scores </vt:lpstr>
      <vt:lpstr>Brands that spend on ooh have stronger scores </vt:lpstr>
      <vt:lpstr>Cost per % calculation: </vt:lpstr>
      <vt:lpstr>OOH makes media spend more efficient </vt:lpstr>
      <vt:lpstr>two reasons for this</vt:lpstr>
      <vt:lpstr>PowerPoint Presentation</vt:lpstr>
      <vt:lpstr>OOH adds incremental reach to TV campaigns</vt:lpstr>
      <vt:lpstr>When a higher % of the budget is spent on ooh the efficiency is even higher </vt:lpstr>
      <vt:lpstr>At higher spend levels, ooh is more efficient at driving brand perception and purchase intent</vt:lpstr>
      <vt:lpstr>learnings</vt:lpstr>
    </vt:vector>
  </TitlesOfParts>
  <Company>Kinetic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Harding</dc:creator>
  <cp:lastModifiedBy>Sarah Harding</cp:lastModifiedBy>
  <cp:revision>256</cp:revision>
  <cp:lastPrinted>2018-03-27T10:54:30Z</cp:lastPrinted>
  <dcterms:created xsi:type="dcterms:W3CDTF">2017-08-25T10:13:04Z</dcterms:created>
  <dcterms:modified xsi:type="dcterms:W3CDTF">2018-06-20T11:37:30Z</dcterms:modified>
</cp:coreProperties>
</file>